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73" r:id="rId3"/>
    <p:sldId id="567" r:id="rId4"/>
    <p:sldId id="256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6" r:id="rId16"/>
    <p:sldId id="570" r:id="rId17"/>
    <p:sldId id="571" r:id="rId18"/>
    <p:sldId id="260" r:id="rId19"/>
    <p:sldId id="566" r:id="rId20"/>
    <p:sldId id="568" r:id="rId21"/>
    <p:sldId id="569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127E-9C1F-4D5B-A851-043B026E6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FF86A-F59A-4933-AE82-1EC9C0707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2153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7FB4-3C68-4D62-BD4A-A6296BF3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2DECD-DE14-4CEA-AD9B-97CFB200D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8067-889A-42F8-ABB3-C52406EE16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3/10/2023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126CA-A452-444D-AB34-F2445F80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1EF82-2554-4F51-8AEC-6B00899C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2855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C7B6E-3902-4185-8DE5-34EE7D705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BC7CD-9C6A-4C40-AB59-47BD1EA99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C3A01-E055-4AE7-85A7-871AE04F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3/10/2023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FC019-AC14-4827-B828-FFE3B22DA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B2E60-6E90-4DD4-8984-39C38F8B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38228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46A9-3438-C511-CF4F-80CC12B2F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81F04-C7BF-843D-FE57-704330732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8E4E3-C9A2-F325-58DA-2B2FFAF6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8B05B-AD77-AAD0-D550-CCD8EA11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A9D3-5E7E-3540-457E-7242CA46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9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C7DB-1041-7236-0BB2-16EE1CF4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74F6C-F8B6-C7E0-5272-1452B6AB5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0DBD6-2D95-53A0-6550-6A3E1B65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67985-0EDE-1AD5-4FF5-1CB87190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471BA-B0D8-3B90-709A-DA7D6231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61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920D-D0CB-BA65-1C24-D5DC8AF5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0094E-3521-145D-86E8-AFD934BA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612D4-FB68-B8FB-1A1B-FB335851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98B32-9229-7757-CEBB-07C63B3A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DF83D-80CD-4454-09B5-0A7219C9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61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2934-B653-DEEB-8036-FA4AB633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397C-DF75-3C37-B15F-4284629AD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BA876-2962-4C2E-9DC8-F06E6D0E6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92262-2BD7-0A70-E7B1-610A937D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799C0-FCD2-EB02-B554-9F212CB4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8C71D-4AF2-FE4C-12D7-5EDA62E4E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1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BD22-63F0-498C-C98A-6AD6DA0E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9B261-3EF1-F7A9-1225-DBDE696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D161B-906D-7B50-338B-4F6C8BEBF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5EEFCF-B311-CC69-B9AD-EC7EAE06D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9E3F52-1F4D-F013-E4AE-61C143EAD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FCF2C-4806-9670-D219-52B178D4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FE817-210A-23FB-6AC9-7CE2A4D1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758E5B-8795-D793-343A-65EB0E6F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83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041E-EC39-B0E1-6701-29460B3A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35678-E951-BD6A-9EE4-75E0B3DA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68703-5984-3C02-9A48-35415F7A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F8BAD-DCA5-2E8E-FC97-BE2A019D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9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4E885-752D-A005-BA25-227FF493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D14A8-07EE-B67B-B3F0-8FD19278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0CD1B-A859-571C-8D5B-F049CE04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03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64E1-F206-AD56-35D5-05BB0D91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EFCE-B25C-4052-04E8-E8BC6A621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09691-1BDA-8D25-A904-718CE0270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E1A45-152C-66A9-E730-65EDE1C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D70D5-C043-8C17-3160-21AC571F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7000C-FEB6-F1EF-5DFB-1BAFD54D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1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2E07-C00E-43DA-92CF-1AFB158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F072B-A20D-41B1-9285-DDF042DB9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58900-BB7D-4CDD-A34A-BECB3ABC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3/10/2023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2B1C-0D9A-4074-85C2-16E4CEEF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AA82-A637-4E36-852C-16E77FC9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52367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B48-F943-483B-4C1B-833ACE24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61359-6BBB-E3C7-F2E6-83C5CE97D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98E62-5885-0A12-2877-7E06CC039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E55BF-9449-91F0-9997-29E68294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6337C-873E-D2AF-337D-EFA0690D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EB492-6C8F-BB50-3F38-8B79D10F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1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2B89-A761-404E-2AF8-B1488F25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29520-707E-4CFD-E699-98ED7D281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4B37C-C8F4-6DA9-E6AE-CDFFDDE2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220CA-4CD9-2D1B-131C-0895BE2A2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9BC1F-4341-B1DA-6980-9136D1EE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24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1FC83-E6C1-37F1-498C-6609A33BA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EE983-CF64-070D-0932-BDF649276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C53D-D8FB-4642-25F1-DE0DE031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28E81-9B54-BA4F-B2BD-3C54FC8B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8CB2D-F3AD-6D16-48AB-FCB38F42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06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8048110"/>
      </p:ext>
    </p:extLst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FEF0-C958-4197-A4D5-AA271C26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2B68B-DF64-4091-B0B4-842F9AC06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69734-D451-49F8-9506-8751317B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3/10/2023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2BC7E-E168-4CC4-BE55-261274CF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E4A2-A1C3-4BF8-85DF-7BFF4C1E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13504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6BE5-49A2-4111-9BC3-1606D185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6FBD9-5C1A-4AD9-87E2-D8A563F76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20DC3-0795-43B8-92C4-5E29D51C9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59763-DAC9-411C-B650-12779A1355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3/10/2023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33753-8307-40CC-8BE9-AD2CF196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05D56-17DF-4483-AB44-A06BA5C2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5815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A628-9651-478D-BAD0-E39CE4DE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15FF7-356E-4AF6-A001-0D128B45F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83329-295C-497F-AFDD-1276AD1FA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48E4B-90F4-4E7E-9E2E-1F76240B5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3B924C-3CA3-49D8-ACDC-538AF9952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05136-8283-42ED-811F-BBE980FE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3/10/2023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97576-ABB2-4D81-8BDC-9AB2B6D1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5D3391-39AF-4B2F-8B8E-C99E0639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1623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FB2D-DB9C-473F-9F9D-244E7D7A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3B2D1-7694-4D17-A413-0694C13D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3/10/2023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B7486-029D-4FC2-85D1-8076D5AD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2B2BD-9253-446A-A27F-3F2E2218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383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CA04D-7AA7-4198-B3F4-54180A04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3/10/2023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0088F-9811-4359-970E-AE29C670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A8CD7-BA4D-47AF-8EF9-E8A7943C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238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C789-A644-4674-8256-3B39BB8E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6A11-CA5A-4CFB-AC46-C1B6D1AE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547E9-45CA-41F4-8E90-041E94885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90583-F6A8-44EA-BD73-34E7DEA7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3/10/2023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F624D-BC84-4D74-A6E2-18CE25F7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2B52E-AEBF-4E09-BA34-C11963A4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60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BACAD-9F34-44D1-A2CA-ABCB3A07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672F7-7481-4686-808B-5C989AF42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6EAF2-B2F9-45A9-BEC5-69922E5A5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EC96E-F870-463F-9BE0-00E8FFB4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7CC5B6-1BD0-4BF8-A10F-52825FE5EF1C}" type="datetimeFigureOut">
              <a:rPr lang="en-NZ" smtClean="0"/>
              <a:t>3/10/2023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D1467-2329-425D-A57F-BE6276BD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B4C3A-8908-4826-8D31-19BDB8E5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11707-4DDC-4F9D-9F8B-AECF8C36130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510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D37C2-2623-4FCF-AA9D-465786CE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D51AF-022D-44AF-9281-C4B69087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22EFC-D953-4CBE-96A8-0DF4126C9F48}"/>
              </a:ext>
            </a:extLst>
          </p:cNvPr>
          <p:cNvSpPr/>
          <p:nvPr userDrawn="1"/>
        </p:nvSpPr>
        <p:spPr>
          <a:xfrm>
            <a:off x="144083" y="294466"/>
            <a:ext cx="9958647" cy="151406"/>
          </a:xfrm>
          <a:custGeom>
            <a:avLst/>
            <a:gdLst>
              <a:gd name="connsiteX0" fmla="*/ 0 w 9958647"/>
              <a:gd name="connsiteY0" fmla="*/ 0 h 151406"/>
              <a:gd name="connsiteX1" fmla="*/ 9958647 w 9958647"/>
              <a:gd name="connsiteY1" fmla="*/ 0 h 151406"/>
              <a:gd name="connsiteX2" fmla="*/ 9958647 w 9958647"/>
              <a:gd name="connsiteY2" fmla="*/ 151406 h 151406"/>
              <a:gd name="connsiteX3" fmla="*/ 0 w 9958647"/>
              <a:gd name="connsiteY3" fmla="*/ 151406 h 151406"/>
              <a:gd name="connsiteX4" fmla="*/ 0 w 9958647"/>
              <a:gd name="connsiteY4" fmla="*/ 0 h 15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8647" h="151406" fill="none" extrusionOk="0">
                <a:moveTo>
                  <a:pt x="0" y="0"/>
                </a:moveTo>
                <a:cubicBezTo>
                  <a:pt x="1813162" y="-108278"/>
                  <a:pt x="5997505" y="107148"/>
                  <a:pt x="9958647" y="0"/>
                </a:cubicBezTo>
                <a:cubicBezTo>
                  <a:pt x="9948940" y="21209"/>
                  <a:pt x="9954083" y="78569"/>
                  <a:pt x="9958647" y="151406"/>
                </a:cubicBezTo>
                <a:cubicBezTo>
                  <a:pt x="6433663" y="28625"/>
                  <a:pt x="3812009" y="223192"/>
                  <a:pt x="0" y="151406"/>
                </a:cubicBezTo>
                <a:cubicBezTo>
                  <a:pt x="-1508" y="102336"/>
                  <a:pt x="4831" y="42427"/>
                  <a:pt x="0" y="0"/>
                </a:cubicBezTo>
                <a:close/>
              </a:path>
              <a:path w="9958647" h="151406" stroke="0" extrusionOk="0">
                <a:moveTo>
                  <a:pt x="0" y="0"/>
                </a:moveTo>
                <a:cubicBezTo>
                  <a:pt x="2997175" y="92714"/>
                  <a:pt x="7631271" y="-116410"/>
                  <a:pt x="9958647" y="0"/>
                </a:cubicBezTo>
                <a:cubicBezTo>
                  <a:pt x="9954088" y="63726"/>
                  <a:pt x="9970974" y="91311"/>
                  <a:pt x="9958647" y="151406"/>
                </a:cubicBezTo>
                <a:cubicBezTo>
                  <a:pt x="8874813" y="60606"/>
                  <a:pt x="1231029" y="247188"/>
                  <a:pt x="0" y="151406"/>
                </a:cubicBezTo>
                <a:cubicBezTo>
                  <a:pt x="-4365" y="103270"/>
                  <a:pt x="9573" y="1618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dbl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71415696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FA21C-8494-42E0-871B-6AED25E7F344}"/>
              </a:ext>
            </a:extLst>
          </p:cNvPr>
          <p:cNvSpPr/>
          <p:nvPr userDrawn="1"/>
        </p:nvSpPr>
        <p:spPr>
          <a:xfrm>
            <a:off x="2003985" y="6463209"/>
            <a:ext cx="9958647" cy="151406"/>
          </a:xfrm>
          <a:custGeom>
            <a:avLst/>
            <a:gdLst>
              <a:gd name="connsiteX0" fmla="*/ 0 w 9958647"/>
              <a:gd name="connsiteY0" fmla="*/ 0 h 151406"/>
              <a:gd name="connsiteX1" fmla="*/ 9958647 w 9958647"/>
              <a:gd name="connsiteY1" fmla="*/ 0 h 151406"/>
              <a:gd name="connsiteX2" fmla="*/ 9958647 w 9958647"/>
              <a:gd name="connsiteY2" fmla="*/ 151406 h 151406"/>
              <a:gd name="connsiteX3" fmla="*/ 0 w 9958647"/>
              <a:gd name="connsiteY3" fmla="*/ 151406 h 151406"/>
              <a:gd name="connsiteX4" fmla="*/ 0 w 9958647"/>
              <a:gd name="connsiteY4" fmla="*/ 0 h 15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8647" h="151406" fill="none" extrusionOk="0">
                <a:moveTo>
                  <a:pt x="0" y="0"/>
                </a:moveTo>
                <a:cubicBezTo>
                  <a:pt x="1813162" y="-108278"/>
                  <a:pt x="5997505" y="107148"/>
                  <a:pt x="9958647" y="0"/>
                </a:cubicBezTo>
                <a:cubicBezTo>
                  <a:pt x="9948940" y="21209"/>
                  <a:pt x="9954083" y="78569"/>
                  <a:pt x="9958647" y="151406"/>
                </a:cubicBezTo>
                <a:cubicBezTo>
                  <a:pt x="6433663" y="28625"/>
                  <a:pt x="3812009" y="223192"/>
                  <a:pt x="0" y="151406"/>
                </a:cubicBezTo>
                <a:cubicBezTo>
                  <a:pt x="-1508" y="102336"/>
                  <a:pt x="4831" y="42427"/>
                  <a:pt x="0" y="0"/>
                </a:cubicBezTo>
                <a:close/>
              </a:path>
              <a:path w="9958647" h="151406" stroke="0" extrusionOk="0">
                <a:moveTo>
                  <a:pt x="0" y="0"/>
                </a:moveTo>
                <a:cubicBezTo>
                  <a:pt x="2997175" y="92714"/>
                  <a:pt x="7631271" y="-116410"/>
                  <a:pt x="9958647" y="0"/>
                </a:cubicBezTo>
                <a:cubicBezTo>
                  <a:pt x="9954088" y="63726"/>
                  <a:pt x="9970974" y="91311"/>
                  <a:pt x="9958647" y="151406"/>
                </a:cubicBezTo>
                <a:cubicBezTo>
                  <a:pt x="8874813" y="60606"/>
                  <a:pt x="1231029" y="247188"/>
                  <a:pt x="0" y="151406"/>
                </a:cubicBezTo>
                <a:cubicBezTo>
                  <a:pt x="-4365" y="103270"/>
                  <a:pt x="9573" y="1618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dbl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71415696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0410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72F88-4D0F-500A-EF4A-3948F551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279D0-07B7-88FC-82B3-2DDEF5780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8C2E5-B1ED-86EA-D404-092265230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33161-56AF-4572-ADA3-06B66150B15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BD0A9-1EE1-5545-1D07-9AAE5B184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865B8-74D0-0C96-A2C3-11D1DCD07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7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sV3hIn8VTY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learn.microsoft.com/en-us/power-query/power-query-folding" TargetMode="External"/><Relationship Id="rId4" Type="http://schemas.openxmlformats.org/officeDocument/2006/relationships/hyperlink" Target="https://blog.crossjoin.co.uk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D8766-C32C-4EFA-0EBE-8EA6C2C6A26A}"/>
              </a:ext>
            </a:extLst>
          </p:cNvPr>
          <p:cNvSpPr txBox="1">
            <a:spLocks/>
          </p:cNvSpPr>
          <p:nvPr/>
        </p:nvSpPr>
        <p:spPr>
          <a:xfrm>
            <a:off x="272374" y="2029697"/>
            <a:ext cx="11809379" cy="35485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anose="020B0502040504020203" pitchFamily="34" charset="0"/>
                <a:ea typeface="+mj-ea"/>
                <a:cs typeface="+mj-cs"/>
              </a:rPr>
              <a:t>Fold on tight – Understanding Power BI Query Folding in 20 minutes!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egoe" panose="020B0502040504020203" pitchFamily="34" charset="0"/>
                <a:ea typeface="+mj-ea"/>
                <a:cs typeface="+mj-cs"/>
              </a:rPr>
              <a:t>Nikola Ilic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E3FA5-5443-7C9D-47E1-C4A4F714A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01" b="1"/>
          <a:stretch/>
        </p:blipFill>
        <p:spPr>
          <a:xfrm>
            <a:off x="5583108" y="5024581"/>
            <a:ext cx="1187910" cy="93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7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01945" cy="1325563"/>
          </a:xfrm>
        </p:spPr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Query Folding and Data Transformations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A90F-1C36-4389-ABDB-BEA00743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38" y="1618591"/>
            <a:ext cx="8800750" cy="12159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Not all transformations will fold!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Subtle differences are sometimes decisive</a:t>
            </a:r>
          </a:p>
          <a:p>
            <a:pPr>
              <a:buFont typeface="Wingdings" panose="05000000000000000000" pitchFamily="2" charset="2"/>
              <a:buChar char="ü"/>
            </a:pPr>
            <a:endParaRPr lang="en-NZ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8315E-B8A5-4243-8872-C697AC03C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69" y="2560322"/>
            <a:ext cx="875097" cy="11385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DB4F62-F589-45B5-8862-1F859990E177}"/>
              </a:ext>
            </a:extLst>
          </p:cNvPr>
          <p:cNvSpPr txBox="1">
            <a:spLocks/>
          </p:cNvSpPr>
          <p:nvPr/>
        </p:nvSpPr>
        <p:spPr>
          <a:xfrm>
            <a:off x="541038" y="3570974"/>
            <a:ext cx="5554961" cy="2618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NZ" sz="2000" dirty="0">
                <a:latin typeface="Segoe UI" panose="020B0502040204020203" pitchFamily="34" charset="0"/>
                <a:cs typeface="Segoe UI" panose="020B0502040204020203" pitchFamily="34" charset="0"/>
              </a:rPr>
              <a:t>Removing/renaming columns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Filtering rows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000" dirty="0">
                <a:latin typeface="Segoe UI" panose="020B0502040204020203" pitchFamily="34" charset="0"/>
                <a:cs typeface="Segoe UI" panose="020B0502040204020203" pitchFamily="34" charset="0"/>
              </a:rPr>
              <a:t>Grouping/Summarizing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000" dirty="0">
                <a:latin typeface="Segoe UI" panose="020B0502040204020203" pitchFamily="34" charset="0"/>
                <a:cs typeface="Segoe UI" panose="020B0502040204020203" pitchFamily="34" charset="0"/>
              </a:rPr>
              <a:t>Merging/Appending queries from the same source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000" dirty="0">
                <a:latin typeface="Segoe UI" panose="020B0502040204020203" pitchFamily="34" charset="0"/>
                <a:cs typeface="Segoe UI" panose="020B0502040204020203" pitchFamily="34" charset="0"/>
              </a:rPr>
              <a:t>Simple Custom columns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000" dirty="0">
                <a:latin typeface="Segoe UI" panose="020B0502040204020203" pitchFamily="34" charset="0"/>
                <a:cs typeface="Segoe UI" panose="020B0502040204020203" pitchFamily="34" charset="0"/>
              </a:rPr>
              <a:t>Pivot/Unpivot</a:t>
            </a:r>
          </a:p>
          <a:p>
            <a:pPr>
              <a:buFont typeface="Wingdings" panose="05000000000000000000" pitchFamily="2" charset="2"/>
              <a:buChar char="ü"/>
            </a:pPr>
            <a:endParaRPr lang="en-NZ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C38E7-7ED3-44DA-AFB5-0B810CFA0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60" y="2560322"/>
            <a:ext cx="1005204" cy="8537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00E697-61F0-409E-9DC4-F05D41BF740B}"/>
              </a:ext>
            </a:extLst>
          </p:cNvPr>
          <p:cNvSpPr txBox="1">
            <a:spLocks/>
          </p:cNvSpPr>
          <p:nvPr/>
        </p:nvSpPr>
        <p:spPr>
          <a:xfrm>
            <a:off x="6304966" y="3570974"/>
            <a:ext cx="5554961" cy="2618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NZ" sz="2000" dirty="0">
                <a:latin typeface="Segoe UI" panose="020B0502040204020203" pitchFamily="34" charset="0"/>
                <a:cs typeface="Segoe UI" panose="020B0502040204020203" pitchFamily="34" charset="0"/>
              </a:rPr>
              <a:t>Merging/Appending queries from different sources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000" dirty="0">
                <a:latin typeface="Segoe UI" panose="020B0502040204020203" pitchFamily="34" charset="0"/>
                <a:cs typeface="Segoe UI" panose="020B0502040204020203" pitchFamily="34" charset="0"/>
              </a:rPr>
              <a:t>Complex Custom columns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000" dirty="0">
                <a:latin typeface="Segoe UI" panose="020B0502040204020203" pitchFamily="34" charset="0"/>
                <a:cs typeface="Segoe UI" panose="020B0502040204020203" pitchFamily="34" charset="0"/>
              </a:rPr>
              <a:t>Index columns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2000" dirty="0">
                <a:latin typeface="Segoe UI" panose="020B0502040204020203" pitchFamily="34" charset="0"/>
                <a:cs typeface="Segoe UI" panose="020B0502040204020203" pitchFamily="34" charset="0"/>
              </a:rPr>
              <a:t>Changing column data type (“it depends”)!</a:t>
            </a:r>
          </a:p>
          <a:p>
            <a:pPr>
              <a:buFont typeface="Wingdings" panose="05000000000000000000" pitchFamily="2" charset="2"/>
              <a:buChar char="ü"/>
            </a:pPr>
            <a:endParaRPr lang="en-NZ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65E086-DE21-46DC-9F88-5B016706B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8" y="6345382"/>
            <a:ext cx="709646" cy="4337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5A9AD9-8E8B-41AC-A8D0-7A2D2F6DAA54}"/>
              </a:ext>
            </a:extLst>
          </p:cNvPr>
          <p:cNvSpPr txBox="1"/>
          <p:nvPr/>
        </p:nvSpPr>
        <p:spPr>
          <a:xfrm>
            <a:off x="1250684" y="6409787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4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Query Folding – why should I care?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A90F-1C36-4389-ABDB-BEA00743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45" y="1825625"/>
            <a:ext cx="8800750" cy="213397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Data refresh more efficient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NZ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DirectQuery</a:t>
            </a: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/Dual the query must fold!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Incremental refresh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ALL or NOTHING?</a:t>
            </a:r>
          </a:p>
          <a:p>
            <a:pPr>
              <a:buFont typeface="Wingdings" panose="05000000000000000000" pitchFamily="2" charset="2"/>
              <a:buChar char="ü"/>
            </a:pPr>
            <a:endParaRPr lang="en-NZ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lowchart: Summing Junction 3">
            <a:extLst>
              <a:ext uri="{FF2B5EF4-FFF2-40B4-BE49-F238E27FC236}">
                <a16:creationId xmlns:a16="http://schemas.microsoft.com/office/drawing/2014/main" id="{57A4BBCB-6532-4C49-9C4E-3831D19DDEEC}"/>
              </a:ext>
            </a:extLst>
          </p:cNvPr>
          <p:cNvSpPr/>
          <p:nvPr/>
        </p:nvSpPr>
        <p:spPr>
          <a:xfrm>
            <a:off x="943276" y="3291840"/>
            <a:ext cx="3089709" cy="587141"/>
          </a:xfrm>
          <a:prstGeom prst="flowChartSummingJunct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A0D19-AD89-42A1-A382-565FED502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181" y="1453414"/>
            <a:ext cx="2311619" cy="468750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D93F4C6-5F0E-4CB1-81ED-41567A59B294}"/>
              </a:ext>
            </a:extLst>
          </p:cNvPr>
          <p:cNvSpPr/>
          <p:nvPr/>
        </p:nvSpPr>
        <p:spPr>
          <a:xfrm>
            <a:off x="10058400" y="2338939"/>
            <a:ext cx="1145406" cy="49778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1E375A-DB29-4D51-AD21-9B39181345B1}"/>
              </a:ext>
            </a:extLst>
          </p:cNvPr>
          <p:cNvSpPr/>
          <p:nvPr/>
        </p:nvSpPr>
        <p:spPr>
          <a:xfrm>
            <a:off x="10058400" y="2926081"/>
            <a:ext cx="1145406" cy="3657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1350F-DAE7-44FE-AE9F-420DCC7F2010}"/>
              </a:ext>
            </a:extLst>
          </p:cNvPr>
          <p:cNvSpPr txBox="1"/>
          <p:nvPr/>
        </p:nvSpPr>
        <p:spPr>
          <a:xfrm>
            <a:off x="619645" y="4115230"/>
            <a:ext cx="4210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Slow report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Slow visuals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Large data model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8AA9B8-BA45-4986-ADFD-2A9B74206032}"/>
              </a:ext>
            </a:extLst>
          </p:cNvPr>
          <p:cNvSpPr txBox="1"/>
          <p:nvPr/>
        </p:nvSpPr>
        <p:spPr>
          <a:xfrm>
            <a:off x="907563" y="5658009"/>
            <a:ext cx="1066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IT‘S NOT BECAUSE OF QUERY (NON)FOLDING!!!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C6247E-7548-419D-B19B-8A12ECF9F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8" y="6122764"/>
            <a:ext cx="1073876" cy="656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2FE879-67C5-402A-963A-69CDFFC4BE73}"/>
              </a:ext>
            </a:extLst>
          </p:cNvPr>
          <p:cNvSpPr txBox="1"/>
          <p:nvPr/>
        </p:nvSpPr>
        <p:spPr>
          <a:xfrm>
            <a:off x="1480214" y="6330930"/>
            <a:ext cx="14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8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5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How do you know if the query folds?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A90F-1C36-4389-ABDB-BEA00743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45" y="1825625"/>
            <a:ext cx="8800750" cy="21339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2400" dirty="0">
                <a:latin typeface="Segoe UI" panose="020B0502040204020203" pitchFamily="34" charset="0"/>
                <a:cs typeface="Segoe UI" panose="020B0502040204020203" pitchFamily="34" charset="0"/>
              </a:rPr>
              <a:t>View Native Query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2400" dirty="0">
                <a:latin typeface="Segoe UI" panose="020B0502040204020203" pitchFamily="34" charset="0"/>
                <a:cs typeface="Segoe UI" panose="020B0502040204020203" pitchFamily="34" charset="0"/>
              </a:rPr>
              <a:t>It’s not 100% correct!!!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2400" dirty="0">
                <a:latin typeface="Segoe UI" panose="020B0502040204020203" pitchFamily="34" charset="0"/>
                <a:cs typeface="Segoe UI" panose="020B0502040204020203" pitchFamily="34" charset="0"/>
              </a:rPr>
              <a:t>Use Query Diagnostics in PQ Editor or SQL Server Profiler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NZ" sz="2400" dirty="0">
                <a:latin typeface="Segoe UI" panose="020B0502040204020203" pitchFamily="34" charset="0"/>
                <a:cs typeface="Segoe UI" panose="020B0502040204020203" pitchFamily="34" charset="0"/>
              </a:rPr>
              <a:t>Icons in Power Query Online!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NZ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70696-4773-41A1-9AD3-6A5CB4FD7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31" y="4607486"/>
            <a:ext cx="2492119" cy="1246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8B516-38AD-4662-86BE-48F084726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566" y="1396449"/>
            <a:ext cx="1401389" cy="299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CBEE9E-4449-4544-BFDB-9A4DE88EF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394" y="1400862"/>
            <a:ext cx="1594264" cy="298791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A27D15F-488A-4155-ACDB-09B2F372B946}"/>
              </a:ext>
            </a:extLst>
          </p:cNvPr>
          <p:cNvSpPr/>
          <p:nvPr/>
        </p:nvSpPr>
        <p:spPr>
          <a:xfrm rot="17569096">
            <a:off x="7663235" y="4404860"/>
            <a:ext cx="2138684" cy="5926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C4CAA5-320C-4BF6-9863-2B53A3792DB6}"/>
              </a:ext>
            </a:extLst>
          </p:cNvPr>
          <p:cNvSpPr/>
          <p:nvPr/>
        </p:nvSpPr>
        <p:spPr>
          <a:xfrm rot="15383142">
            <a:off x="10582971" y="4839449"/>
            <a:ext cx="2138684" cy="59261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51CDD5-C282-47C9-ABFD-435BCCB42963}"/>
              </a:ext>
            </a:extLst>
          </p:cNvPr>
          <p:cNvSpPr txBox="1"/>
          <p:nvPr/>
        </p:nvSpPr>
        <p:spPr>
          <a:xfrm>
            <a:off x="9029230" y="5017454"/>
            <a:ext cx="2305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/>
              <a:t>PROBABLY!!!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9EED7-8AD1-4037-BDC5-5F106C377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1A45CF-BC20-47EC-A769-11273FF623C6}"/>
              </a:ext>
            </a:extLst>
          </p:cNvPr>
          <p:cNvSpPr txBox="1"/>
          <p:nvPr/>
        </p:nvSpPr>
        <p:spPr>
          <a:xfrm>
            <a:off x="1627549" y="6122764"/>
            <a:ext cx="14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0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Devil is in the details!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A90F-1C36-4389-ABDB-BEA00743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44" y="1825625"/>
            <a:ext cx="8120173" cy="946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Little nuances can make a big difference!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C04F1-1B74-4B1A-8272-B4D2C42E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8" y="3256985"/>
            <a:ext cx="2250635" cy="200056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EA245B-1304-493E-87F0-836D094A37CE}"/>
              </a:ext>
            </a:extLst>
          </p:cNvPr>
          <p:cNvSpPr txBox="1">
            <a:spLocks/>
          </p:cNvSpPr>
          <p:nvPr/>
        </p:nvSpPr>
        <p:spPr>
          <a:xfrm rot="19878863">
            <a:off x="7223298" y="3064410"/>
            <a:ext cx="4842443" cy="946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6000" dirty="0">
                <a:latin typeface="Segoe UI" panose="020B0502040204020203" pitchFamily="34" charset="0"/>
                <a:cs typeface="Segoe UI" panose="020B0502040204020203" pitchFamily="34" charset="0"/>
              </a:rPr>
              <a:t>DEMO TIME!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78482-BB0C-486F-8D94-362A9E50B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4D65FF-48C6-4F77-B8C2-6A210F479D2A}"/>
              </a:ext>
            </a:extLst>
          </p:cNvPr>
          <p:cNvSpPr txBox="1"/>
          <p:nvPr/>
        </p:nvSpPr>
        <p:spPr>
          <a:xfrm>
            <a:off x="1627549" y="6122764"/>
            <a:ext cx="14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314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Query folding – why should I care? 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F6F7B-3A89-41BE-A263-CC8AF3BBC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8E6A85-F3AC-473E-8CA7-F107C9B0C7DE}"/>
              </a:ext>
            </a:extLst>
          </p:cNvPr>
          <p:cNvSpPr txBox="1"/>
          <p:nvPr/>
        </p:nvSpPr>
        <p:spPr>
          <a:xfrm>
            <a:off x="1627549" y="6122764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E0A06-5064-7E29-9563-62F117D48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8" y="3256985"/>
            <a:ext cx="2250635" cy="20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3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634" y="594417"/>
            <a:ext cx="9250083" cy="1325563"/>
          </a:xfrm>
        </p:spPr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Query folding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F6F7B-3A89-41BE-A263-CC8AF3BBC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8E6A85-F3AC-473E-8CA7-F107C9B0C7DE}"/>
              </a:ext>
            </a:extLst>
          </p:cNvPr>
          <p:cNvSpPr txBox="1"/>
          <p:nvPr/>
        </p:nvSpPr>
        <p:spPr>
          <a:xfrm>
            <a:off x="1627549" y="6122764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83124-3918-5278-F8AB-A829BDC2B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45" y="594417"/>
            <a:ext cx="875097" cy="1138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BAA94-D57A-ACA1-FC4F-B38AA05844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1" y="2738628"/>
            <a:ext cx="1775113" cy="177511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A0F81C-E5C1-1F08-5152-F3407DC5F74D}"/>
              </a:ext>
            </a:extLst>
          </p:cNvPr>
          <p:cNvSpPr/>
          <p:nvPr/>
        </p:nvSpPr>
        <p:spPr>
          <a:xfrm>
            <a:off x="5348942" y="2067858"/>
            <a:ext cx="1320800" cy="2820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Power Query</a:t>
            </a:r>
          </a:p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Engine</a:t>
            </a:r>
            <a:endParaRPr lang="en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D4EFCE-D970-58DC-2351-25DCE57A40A8}"/>
              </a:ext>
            </a:extLst>
          </p:cNvPr>
          <p:cNvSpPr/>
          <p:nvPr/>
        </p:nvSpPr>
        <p:spPr>
          <a:xfrm>
            <a:off x="3255174" y="3006240"/>
            <a:ext cx="1087718" cy="1117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  <a:endParaRPr lang="en-A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CC8BDD-AE6B-C5FB-7018-B22DA881035E}"/>
              </a:ext>
            </a:extLst>
          </p:cNvPr>
          <p:cNvSpPr/>
          <p:nvPr/>
        </p:nvSpPr>
        <p:spPr>
          <a:xfrm>
            <a:off x="7675792" y="2919505"/>
            <a:ext cx="1087718" cy="1117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  <a:endParaRPr lang="en-AT" dirty="0"/>
          </a:p>
        </p:txBody>
      </p:sp>
      <p:pic>
        <p:nvPicPr>
          <p:cNvPr id="12" name="Picture 11" descr="A yellow rectangular shapes with a white background&#10;&#10;Description automatically generated">
            <a:extLst>
              <a:ext uri="{FF2B5EF4-FFF2-40B4-BE49-F238E27FC236}">
                <a16:creationId xmlns:a16="http://schemas.microsoft.com/office/drawing/2014/main" id="{18499ACF-A536-9382-4DCE-6C3AB9AE7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39" y="2696208"/>
            <a:ext cx="2524882" cy="132556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E41183-6941-B41C-7287-4249128D9995}"/>
              </a:ext>
            </a:extLst>
          </p:cNvPr>
          <p:cNvSpPr/>
          <p:nvPr/>
        </p:nvSpPr>
        <p:spPr>
          <a:xfrm>
            <a:off x="2383242" y="3438116"/>
            <a:ext cx="676322" cy="29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537D0B6-ABE5-6A6E-E3BF-AD9F083EF958}"/>
              </a:ext>
            </a:extLst>
          </p:cNvPr>
          <p:cNvSpPr/>
          <p:nvPr/>
        </p:nvSpPr>
        <p:spPr>
          <a:xfrm>
            <a:off x="4507756" y="3478305"/>
            <a:ext cx="676322" cy="29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A9E051F-EC24-E11E-C47D-05E781703FDF}"/>
              </a:ext>
            </a:extLst>
          </p:cNvPr>
          <p:cNvSpPr/>
          <p:nvPr/>
        </p:nvSpPr>
        <p:spPr>
          <a:xfrm>
            <a:off x="6894309" y="3438116"/>
            <a:ext cx="676322" cy="29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089F8EB-7417-1453-047F-317DE2363523}"/>
              </a:ext>
            </a:extLst>
          </p:cNvPr>
          <p:cNvSpPr/>
          <p:nvPr/>
        </p:nvSpPr>
        <p:spPr>
          <a:xfrm>
            <a:off x="9030452" y="3417160"/>
            <a:ext cx="676322" cy="29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F58452EE-BA05-0D47-EB7B-0F981B11741E}"/>
              </a:ext>
            </a:extLst>
          </p:cNvPr>
          <p:cNvSpPr/>
          <p:nvPr/>
        </p:nvSpPr>
        <p:spPr>
          <a:xfrm>
            <a:off x="3992281" y="4741595"/>
            <a:ext cx="4398683" cy="1565835"/>
          </a:xfrm>
          <a:prstGeom prst="wedgeRectCallout">
            <a:avLst>
              <a:gd name="adj1" fmla="val -50337"/>
              <a:gd name="adj2" fmla="val -9284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Data already shaped and filtered!</a:t>
            </a:r>
            <a:endParaRPr lang="en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9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634" y="594417"/>
            <a:ext cx="9250083" cy="1325563"/>
          </a:xfrm>
        </p:spPr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Query folding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F6F7B-3A89-41BE-A263-CC8AF3BBC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8E6A85-F3AC-473E-8CA7-F107C9B0C7DE}"/>
              </a:ext>
            </a:extLst>
          </p:cNvPr>
          <p:cNvSpPr txBox="1"/>
          <p:nvPr/>
        </p:nvSpPr>
        <p:spPr>
          <a:xfrm>
            <a:off x="1627549" y="6122764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BAA94-D57A-ACA1-FC4F-B38AA05844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1" y="2738628"/>
            <a:ext cx="1775113" cy="177511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A0F81C-E5C1-1F08-5152-F3407DC5F74D}"/>
              </a:ext>
            </a:extLst>
          </p:cNvPr>
          <p:cNvSpPr/>
          <p:nvPr/>
        </p:nvSpPr>
        <p:spPr>
          <a:xfrm>
            <a:off x="5348942" y="2067858"/>
            <a:ext cx="1320800" cy="2820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Power Query</a:t>
            </a:r>
          </a:p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Engine</a:t>
            </a:r>
            <a:endParaRPr lang="en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D4EFCE-D970-58DC-2351-25DCE57A40A8}"/>
              </a:ext>
            </a:extLst>
          </p:cNvPr>
          <p:cNvSpPr/>
          <p:nvPr/>
        </p:nvSpPr>
        <p:spPr>
          <a:xfrm>
            <a:off x="2682082" y="2420471"/>
            <a:ext cx="2093767" cy="20932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  <a:endParaRPr lang="en-A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CC8BDD-AE6B-C5FB-7018-B22DA881035E}"/>
              </a:ext>
            </a:extLst>
          </p:cNvPr>
          <p:cNvSpPr/>
          <p:nvPr/>
        </p:nvSpPr>
        <p:spPr>
          <a:xfrm>
            <a:off x="7675792" y="2919505"/>
            <a:ext cx="1087718" cy="1117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  <a:endParaRPr lang="en-AT" dirty="0"/>
          </a:p>
        </p:txBody>
      </p:sp>
      <p:pic>
        <p:nvPicPr>
          <p:cNvPr id="12" name="Picture 11" descr="A yellow rectangular shapes with a white background&#10;&#10;Description automatically generated">
            <a:extLst>
              <a:ext uri="{FF2B5EF4-FFF2-40B4-BE49-F238E27FC236}">
                <a16:creationId xmlns:a16="http://schemas.microsoft.com/office/drawing/2014/main" id="{18499ACF-A536-9382-4DCE-6C3AB9AE7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39" y="2696208"/>
            <a:ext cx="2524882" cy="132556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E41183-6941-B41C-7287-4249128D9995}"/>
              </a:ext>
            </a:extLst>
          </p:cNvPr>
          <p:cNvSpPr/>
          <p:nvPr/>
        </p:nvSpPr>
        <p:spPr>
          <a:xfrm>
            <a:off x="2229143" y="3438116"/>
            <a:ext cx="443989" cy="29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537D0B6-ABE5-6A6E-E3BF-AD9F083EF958}"/>
              </a:ext>
            </a:extLst>
          </p:cNvPr>
          <p:cNvSpPr/>
          <p:nvPr/>
        </p:nvSpPr>
        <p:spPr>
          <a:xfrm>
            <a:off x="4834884" y="3429000"/>
            <a:ext cx="443989" cy="29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A9E051F-EC24-E11E-C47D-05E781703FDF}"/>
              </a:ext>
            </a:extLst>
          </p:cNvPr>
          <p:cNvSpPr/>
          <p:nvPr/>
        </p:nvSpPr>
        <p:spPr>
          <a:xfrm>
            <a:off x="6894309" y="3438116"/>
            <a:ext cx="676322" cy="29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089F8EB-7417-1453-047F-317DE2363523}"/>
              </a:ext>
            </a:extLst>
          </p:cNvPr>
          <p:cNvSpPr/>
          <p:nvPr/>
        </p:nvSpPr>
        <p:spPr>
          <a:xfrm>
            <a:off x="9030452" y="3417160"/>
            <a:ext cx="676322" cy="29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D3910-4046-7208-6589-79EC8063F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66" y="779334"/>
            <a:ext cx="1005204" cy="8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70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3B8E-D302-4129-949B-16689E07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Where to go from here?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DFC55-8255-4F6D-944A-3508F5A36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" y="2173908"/>
            <a:ext cx="3551838" cy="197458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989936-6CF9-4E33-B807-9D6759753082}"/>
              </a:ext>
            </a:extLst>
          </p:cNvPr>
          <p:cNvSpPr txBox="1">
            <a:spLocks/>
          </p:cNvSpPr>
          <p:nvPr/>
        </p:nvSpPr>
        <p:spPr>
          <a:xfrm>
            <a:off x="3766177" y="2003935"/>
            <a:ext cx="8178736" cy="318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30 days of Query folding challenge from Alex Powers</a:t>
            </a:r>
            <a:endParaRPr lang="en-NZ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NZ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Chris Webb’s blog</a:t>
            </a:r>
            <a:endParaRPr lang="en-NZ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NZ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Microsoft official documentation</a:t>
            </a:r>
            <a:endParaRPr lang="en-NZ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NZ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F6FB2-F604-4B19-AB18-AA7A89EFE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21B771-8A12-4BCE-9DF0-F8B79C9F1AB5}"/>
              </a:ext>
            </a:extLst>
          </p:cNvPr>
          <p:cNvSpPr txBox="1"/>
          <p:nvPr/>
        </p:nvSpPr>
        <p:spPr>
          <a:xfrm>
            <a:off x="1627549" y="6122764"/>
            <a:ext cx="14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46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882483"/>
                </a:solidFill>
              </a:rPr>
              <a:t>Session Feedback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455" y="1428045"/>
            <a:ext cx="8229600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133" b="0" i="1" dirty="0"/>
              <a:t>We really want to hear from YOU!</a:t>
            </a:r>
            <a:endParaRPr lang="en-US" sz="2133" b="0" dirty="0"/>
          </a:p>
          <a:p>
            <a:pPr marL="0" indent="0">
              <a:buNone/>
            </a:pPr>
            <a:r>
              <a:rPr lang="en-US" sz="2067" b="0" i="1" dirty="0"/>
              <a:t>In the pursuit of making next year’s Microsoft Power Platform Conference even better, we want to hear your feedback about this session.</a:t>
            </a:r>
            <a:endParaRPr lang="en-US" sz="2067" b="0" dirty="0"/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i="1" dirty="0"/>
              <a:t>Here’s How -</a:t>
            </a:r>
            <a:endParaRPr lang="en-US" sz="2133" dirty="0"/>
          </a:p>
          <a:p>
            <a:r>
              <a:rPr lang="en-US" sz="2133" b="0" i="1" dirty="0"/>
              <a:t>Simply go to the </a:t>
            </a:r>
            <a:r>
              <a:rPr lang="en-US" sz="2133" b="0" i="1" dirty="0" err="1"/>
              <a:t>Whova</a:t>
            </a:r>
            <a:r>
              <a:rPr lang="en-US" sz="2133" b="0" i="1" dirty="0"/>
              <a:t> App on your smartphone</a:t>
            </a:r>
            <a:endParaRPr lang="en-US" sz="2133" b="0" dirty="0"/>
          </a:p>
          <a:p>
            <a:r>
              <a:rPr lang="en-US" sz="2133" b="0" i="1" dirty="0"/>
              <a:t>Scroll down on the Microsoft Power Platform Conference Homepage to ‘Additional Resources’ to click “Surveys’.</a:t>
            </a:r>
            <a:endParaRPr lang="en-US" sz="2133" b="0" dirty="0"/>
          </a:p>
          <a:p>
            <a:r>
              <a:rPr lang="en-US" sz="2133" b="0" i="1" dirty="0"/>
              <a:t>Click Session Feedback.</a:t>
            </a:r>
            <a:endParaRPr lang="en-US" sz="2133" b="0" dirty="0"/>
          </a:p>
          <a:p>
            <a:r>
              <a:rPr lang="en-US" sz="2133" b="0" i="1" dirty="0"/>
              <a:t>Scroll down to find this session title.</a:t>
            </a:r>
            <a:endParaRPr lang="en-US" sz="2133" b="0" dirty="0"/>
          </a:p>
          <a:p>
            <a:r>
              <a:rPr lang="en-US" sz="2133" b="0" i="1" dirty="0"/>
              <a:t>Complete the session feedback survey.</a:t>
            </a:r>
            <a:endParaRPr lang="en-US" sz="2133" b="0" dirty="0"/>
          </a:p>
          <a:p>
            <a:r>
              <a:rPr lang="en-US" sz="2133" b="0" i="1" dirty="0"/>
              <a:t>Finally, click ‘Submit’</a:t>
            </a:r>
            <a:endParaRPr lang="en-US" sz="2133" b="0" dirty="0"/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b="0" i="1" dirty="0"/>
              <a:t>It’s just that easy!</a:t>
            </a:r>
            <a:endParaRPr lang="en-US" sz="2133" b="0" dirty="0"/>
          </a:p>
          <a:p>
            <a:endParaRPr lang="en-US" sz="2133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7E3BB8D-9208-97EC-38F8-7F999A4A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889001"/>
            <a:ext cx="2469980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1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3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ster for M365 conference">
            <a:extLst>
              <a:ext uri="{FF2B5EF4-FFF2-40B4-BE49-F238E27FC236}">
                <a16:creationId xmlns:a16="http://schemas.microsoft.com/office/drawing/2014/main" id="{C49DA051-D988-11D1-5351-17F854E3C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2" y="0"/>
            <a:ext cx="10457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2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BC216537-C7DA-7CE3-60CA-614591F2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09" y="1336855"/>
            <a:ext cx="2797640" cy="5214937"/>
          </a:xfrm>
          <a:prstGeom prst="rect">
            <a:avLst/>
          </a:prstGeom>
        </p:spPr>
      </p:pic>
      <p:pic>
        <p:nvPicPr>
          <p:cNvPr id="7" name="Picture 6" descr="A blue word on a black background&#10;&#10;Description automatically generated">
            <a:extLst>
              <a:ext uri="{FF2B5EF4-FFF2-40B4-BE49-F238E27FC236}">
                <a16:creationId xmlns:a16="http://schemas.microsoft.com/office/drawing/2014/main" id="{931740CA-3FA7-198D-6774-6EF2CBF2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31" y="306208"/>
            <a:ext cx="2377437" cy="800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1A9B1-5D1E-8EDA-B18E-C71ACCC8B10D}"/>
              </a:ext>
            </a:extLst>
          </p:cNvPr>
          <p:cNvSpPr txBox="1"/>
          <p:nvPr/>
        </p:nvSpPr>
        <p:spPr>
          <a:xfrm>
            <a:off x="4845580" y="314324"/>
            <a:ext cx="585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DACE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official event app for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DACE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Power Platform Conference – Fall 2023</a:t>
            </a:r>
          </a:p>
        </p:txBody>
      </p:sp>
      <p:pic>
        <p:nvPicPr>
          <p:cNvPr id="10" name="Picture 9" descr="A close up of text&#10;&#10;Description automatically generated">
            <a:extLst>
              <a:ext uri="{FF2B5EF4-FFF2-40B4-BE49-F238E27FC236}">
                <a16:creationId xmlns:a16="http://schemas.microsoft.com/office/drawing/2014/main" id="{34675047-E99F-4D05-6007-135C03473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70"/>
          <a:stretch/>
        </p:blipFill>
        <p:spPr>
          <a:xfrm>
            <a:off x="4664568" y="2575774"/>
            <a:ext cx="5384800" cy="23311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B93281-4B28-3D3B-28E9-492E065C17A1}"/>
              </a:ext>
            </a:extLst>
          </p:cNvPr>
          <p:cNvSpPr/>
          <p:nvPr/>
        </p:nvSpPr>
        <p:spPr>
          <a:xfrm>
            <a:off x="5736303" y="5113002"/>
            <a:ext cx="2408350" cy="1055978"/>
          </a:xfrm>
          <a:prstGeom prst="rect">
            <a:avLst/>
          </a:prstGeom>
          <a:solidFill>
            <a:srgbClr val="2DA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Invitation Code: PPCFall2023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0C10F-0FBD-0FA6-FD4F-18D769F87D12}"/>
              </a:ext>
            </a:extLst>
          </p:cNvPr>
          <p:cNvSpPr txBox="1"/>
          <p:nvPr/>
        </p:nvSpPr>
        <p:spPr>
          <a:xfrm>
            <a:off x="4664568" y="2114109"/>
            <a:ext cx="436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 the event app to access:</a:t>
            </a:r>
          </a:p>
        </p:txBody>
      </p:sp>
    </p:spTree>
    <p:extLst>
      <p:ext uri="{BB962C8B-B14F-4D97-AF65-F5344CB8AC3E}">
        <p14:creationId xmlns:p14="http://schemas.microsoft.com/office/powerpoint/2010/main" val="141415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 for Microsoft Data &amp; AI Conference&#10;">
            <a:extLst>
              <a:ext uri="{FF2B5EF4-FFF2-40B4-BE49-F238E27FC236}">
                <a16:creationId xmlns:a16="http://schemas.microsoft.com/office/drawing/2014/main" id="{C11F778E-29DF-3481-33D5-C9CABC935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5" y="5722"/>
            <a:ext cx="10778669" cy="68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8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C8EA-01B3-4C02-B284-82B0ACC0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Thank you!</a:t>
            </a:r>
            <a:endParaRPr lang="en-NZ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81B03-7929-4C72-8C58-A650C917FA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16263" y="1966504"/>
            <a:ext cx="2485671" cy="2148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FAA662-90A3-4375-9502-089B1B964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CC00FA-0B1F-4EB4-A37E-8A080274ED9B}"/>
              </a:ext>
            </a:extLst>
          </p:cNvPr>
          <p:cNvSpPr txBox="1"/>
          <p:nvPr/>
        </p:nvSpPr>
        <p:spPr>
          <a:xfrm>
            <a:off x="1627549" y="6122764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CACFC5D-1214-446E-22D5-B95AAC3FA95C}"/>
              </a:ext>
            </a:extLst>
          </p:cNvPr>
          <p:cNvSpPr txBox="1">
            <a:spLocks/>
          </p:cNvSpPr>
          <p:nvPr/>
        </p:nvSpPr>
        <p:spPr>
          <a:xfrm>
            <a:off x="8834814" y="2520579"/>
            <a:ext cx="3102168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T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ata-mozart.com	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71C27FC-5962-DB51-B167-9E73DC5C0011}"/>
              </a:ext>
            </a:extLst>
          </p:cNvPr>
          <p:cNvSpPr txBox="1">
            <a:spLocks/>
          </p:cNvSpPr>
          <p:nvPr/>
        </p:nvSpPr>
        <p:spPr>
          <a:xfrm>
            <a:off x="8893261" y="3429000"/>
            <a:ext cx="2468727" cy="4637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@DataMozart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E01C9-37CA-CCD2-F9C6-F9D26E1F1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384" y="3376407"/>
            <a:ext cx="577430" cy="5774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09AD12-B6E9-A2A7-1746-2CB91CF8D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006" y="2392643"/>
            <a:ext cx="679808" cy="679808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CE00AF-5F16-372C-A073-641DE5F8BA38}"/>
              </a:ext>
            </a:extLst>
          </p:cNvPr>
          <p:cNvSpPr txBox="1">
            <a:spLocks/>
          </p:cNvSpPr>
          <p:nvPr/>
        </p:nvSpPr>
        <p:spPr>
          <a:xfrm>
            <a:off x="7957224" y="4257793"/>
            <a:ext cx="3908502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learn.</a:t>
            </a:r>
            <a:r>
              <a:rPr lang="en-AT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ata-mozart.com	</a:t>
            </a:r>
          </a:p>
        </p:txBody>
      </p:sp>
    </p:spTree>
    <p:extLst>
      <p:ext uri="{BB962C8B-B14F-4D97-AF65-F5344CB8AC3E}">
        <p14:creationId xmlns:p14="http://schemas.microsoft.com/office/powerpoint/2010/main" val="259230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2733C-5DE7-4CEF-B99E-A4958C93A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01" b="1"/>
          <a:stretch/>
        </p:blipFill>
        <p:spPr>
          <a:xfrm>
            <a:off x="9002829" y="4227060"/>
            <a:ext cx="2312647" cy="18296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DC139-805B-4986-A2D1-C6C76C6E1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839" y="1518202"/>
            <a:ext cx="9533766" cy="2105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Fold on tight – Understanding Power BI Query Folding in 20 minutes!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E07BB-A73B-44F6-9D13-0B61E09BD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Nikola Ilic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F88D5-C59E-4C04-9BB5-FEF5D5C99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FE425-15AC-4C74-BB2C-7D58F9764B48}"/>
              </a:ext>
            </a:extLst>
          </p:cNvPr>
          <p:cNvSpPr txBox="1"/>
          <p:nvPr/>
        </p:nvSpPr>
        <p:spPr>
          <a:xfrm>
            <a:off x="1627549" y="6122764"/>
            <a:ext cx="14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00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F2FCEDAF-6070-A2E7-8649-FF5A35E7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1" b="7201"/>
          <a:stretch/>
        </p:blipFill>
        <p:spPr>
          <a:xfrm>
            <a:off x="1036638" y="682625"/>
            <a:ext cx="2289053" cy="211384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3F578A-EF9D-4B47-4FC2-A2FAC5AE77B4}"/>
              </a:ext>
            </a:extLst>
          </p:cNvPr>
          <p:cNvSpPr txBox="1">
            <a:spLocks/>
          </p:cNvSpPr>
          <p:nvPr/>
        </p:nvSpPr>
        <p:spPr>
          <a:xfrm>
            <a:off x="3780794" y="1064428"/>
            <a:ext cx="3119189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Nikola Ilic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8A221B-1F39-5607-7894-D54F222CBF7F}"/>
              </a:ext>
            </a:extLst>
          </p:cNvPr>
          <p:cNvSpPr txBox="1">
            <a:spLocks/>
          </p:cNvSpPr>
          <p:nvPr/>
        </p:nvSpPr>
        <p:spPr>
          <a:xfrm>
            <a:off x="8945061" y="1656151"/>
            <a:ext cx="3102168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T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ata-mozart.com	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4661010-5908-0711-51FA-F25078A90C7A}"/>
              </a:ext>
            </a:extLst>
          </p:cNvPr>
          <p:cNvSpPr txBox="1">
            <a:spLocks/>
          </p:cNvSpPr>
          <p:nvPr/>
        </p:nvSpPr>
        <p:spPr>
          <a:xfrm>
            <a:off x="9003508" y="2564572"/>
            <a:ext cx="2468727" cy="4637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@DataMozart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10C358F-46FF-317A-7CB9-82313F9CB45A}"/>
              </a:ext>
            </a:extLst>
          </p:cNvPr>
          <p:cNvSpPr txBox="1">
            <a:spLocks/>
          </p:cNvSpPr>
          <p:nvPr/>
        </p:nvSpPr>
        <p:spPr>
          <a:xfrm>
            <a:off x="961138" y="4146329"/>
            <a:ext cx="7586869" cy="21138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I'm making music from the data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 and SQL addict</a:t>
            </a:r>
            <a:r>
              <a:rPr lang="en-AT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blogger, speaker...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Father of 2, 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Leo Messi fan...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7972964-FBAE-017F-E6E6-AC9CF0108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2796466"/>
            <a:ext cx="2289053" cy="923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683BB9-3A87-4D1E-EA61-E8582C92E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631" y="2511979"/>
            <a:ext cx="577430" cy="577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FD617A-39C9-8B99-22E3-21402E49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53" y="1528215"/>
            <a:ext cx="679808" cy="679808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7E5EF94-AD24-DED1-4FA8-A9286EFF6AF8}"/>
              </a:ext>
            </a:extLst>
          </p:cNvPr>
          <p:cNvSpPr txBox="1">
            <a:spLocks/>
          </p:cNvSpPr>
          <p:nvPr/>
        </p:nvSpPr>
        <p:spPr>
          <a:xfrm>
            <a:off x="3642411" y="1727829"/>
            <a:ext cx="4167739" cy="4637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i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Consultant &amp; Trainer</a:t>
            </a:r>
            <a:endParaRPr lang="en-CA" i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8502E0A-E977-9A83-2964-9867110F78A2}"/>
              </a:ext>
            </a:extLst>
          </p:cNvPr>
          <p:cNvSpPr txBox="1">
            <a:spLocks/>
          </p:cNvSpPr>
          <p:nvPr/>
        </p:nvSpPr>
        <p:spPr>
          <a:xfrm>
            <a:off x="7983165" y="3363861"/>
            <a:ext cx="3908502" cy="463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learn.</a:t>
            </a:r>
            <a:r>
              <a:rPr lang="en-AT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CA" sz="2800" i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ata-mozart.com	</a:t>
            </a:r>
          </a:p>
        </p:txBody>
      </p:sp>
    </p:spTree>
    <p:extLst>
      <p:ext uri="{BB962C8B-B14F-4D97-AF65-F5344CB8AC3E}">
        <p14:creationId xmlns:p14="http://schemas.microsoft.com/office/powerpoint/2010/main" val="270908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Contents at Glance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A90F-1C36-4389-ABDB-BEA00743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7484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</a:rPr>
              <a:t>Data Shaping &amp; Power Query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</a:rPr>
              <a:t>Query folding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</a:rPr>
              <a:t>Devil is in the detail – Tips &amp; Tricks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</a:rPr>
              <a:t>Where to go from 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3322F-CC48-4038-935C-605244AEB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2AD2D-456D-44EE-A7EE-9338434B1AC7}"/>
              </a:ext>
            </a:extLst>
          </p:cNvPr>
          <p:cNvSpPr txBox="1"/>
          <p:nvPr/>
        </p:nvSpPr>
        <p:spPr>
          <a:xfrm>
            <a:off x="1627549" y="6122764"/>
            <a:ext cx="14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1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Shaping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A90F-1C36-4389-ABDB-BEA00743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0" y="1825625"/>
            <a:ext cx="8800750" cy="2133979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</a:rPr>
              <a:t>Perfect world – Data just comes into our reports “as-it-is”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</a:rPr>
              <a:t>Not exclusively related to Power BI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</a:rPr>
              <a:t>BEFORE it becomes part of your data model!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dirty="0">
                <a:latin typeface="Segoe UI" panose="020B0502040204020203" pitchFamily="34" charset="0"/>
                <a:cs typeface="Segoe UI" panose="020B0502040204020203" pitchFamily="34" charset="0"/>
              </a:rPr>
              <a:t>WHERE should you perform Data Shaping?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205F8-F776-4D2B-B564-775AF9254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27" y="4043495"/>
            <a:ext cx="3565320" cy="1992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DC1C0-5C41-4822-A235-B7DEEDD1D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39" y="2390863"/>
            <a:ext cx="3946321" cy="2558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4A9E1-0811-49DD-8BE5-1A4F675EEBF2}"/>
              </a:ext>
            </a:extLst>
          </p:cNvPr>
          <p:cNvSpPr txBox="1"/>
          <p:nvPr/>
        </p:nvSpPr>
        <p:spPr>
          <a:xfrm>
            <a:off x="7818539" y="5280349"/>
            <a:ext cx="12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FF0000"/>
                </a:solidFill>
              </a:rPr>
              <a:t>New York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8CDE0-7D95-43F8-BAB3-370EF4737852}"/>
              </a:ext>
            </a:extLst>
          </p:cNvPr>
          <p:cNvSpPr txBox="1"/>
          <p:nvPr/>
        </p:nvSpPr>
        <p:spPr>
          <a:xfrm>
            <a:off x="9288011" y="5280349"/>
            <a:ext cx="79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accent6">
                    <a:lumMod val="75000"/>
                  </a:schemeClr>
                </a:solidFill>
              </a:rPr>
              <a:t>NYC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E6079D-CAD5-46DD-801E-3D295DB3663B}"/>
              </a:ext>
            </a:extLst>
          </p:cNvPr>
          <p:cNvSpPr txBox="1"/>
          <p:nvPr/>
        </p:nvSpPr>
        <p:spPr>
          <a:xfrm>
            <a:off x="10192624" y="5280349"/>
            <a:ext cx="15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accent1"/>
                </a:solidFill>
              </a:rPr>
              <a:t>New York City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C8CDB7-563E-4EFB-9659-C99BA9E82029}"/>
              </a:ext>
            </a:extLst>
          </p:cNvPr>
          <p:cNvSpPr/>
          <p:nvPr/>
        </p:nvSpPr>
        <p:spPr>
          <a:xfrm>
            <a:off x="749241" y="2778638"/>
            <a:ext cx="1203158" cy="442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C9A9FF-3008-4AB0-A676-032DE6070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06" y="5575801"/>
            <a:ext cx="527382" cy="616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ABA9B8-518A-424A-A842-8F638C286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051" y="5575801"/>
            <a:ext cx="527382" cy="6165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BA020F-0F9C-4455-93C2-576519C2C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023" y="5575801"/>
            <a:ext cx="527382" cy="616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37353-B282-4F8E-9C78-DD875538BA6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3" y="4219969"/>
            <a:ext cx="1245046" cy="1245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E365A6-4032-4834-8FAF-BB7D87034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81ED8B-E470-45C3-8576-995436E3A042}"/>
              </a:ext>
            </a:extLst>
          </p:cNvPr>
          <p:cNvSpPr txBox="1"/>
          <p:nvPr/>
        </p:nvSpPr>
        <p:spPr>
          <a:xfrm>
            <a:off x="1627549" y="6122764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20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Power Query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A90F-1C36-4389-ABDB-BEA00743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45" y="1825625"/>
            <a:ext cx="8800750" cy="21339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More than 300 available transformations!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Transformation steps are saved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Mashup Engine + M language</a:t>
            </a:r>
          </a:p>
          <a:p>
            <a:pPr>
              <a:buFont typeface="Wingdings" panose="05000000000000000000" pitchFamily="2" charset="2"/>
              <a:buChar char="ü"/>
            </a:pPr>
            <a:endParaRPr lang="en-NZ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AC7DA-1E03-4C0A-B191-6F23B49A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1201" y="3824630"/>
            <a:ext cx="2289598" cy="2289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D04B2-5648-4111-87D8-52E2CAC79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8ECF20-8F37-41F5-B8C5-F3897A731FED}"/>
              </a:ext>
            </a:extLst>
          </p:cNvPr>
          <p:cNvSpPr txBox="1"/>
          <p:nvPr/>
        </p:nvSpPr>
        <p:spPr>
          <a:xfrm>
            <a:off x="1627549" y="6122764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2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What is Query Folding?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A90F-1C36-4389-ABDB-BEA00743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63" y="2469861"/>
            <a:ext cx="10515600" cy="321050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Translate M to a query language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Pushing heavy lifting on the data source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NZ" sz="3200" b="1" i="1" dirty="0">
                <a:latin typeface="Segoe UI" panose="020B0502040204020203" pitchFamily="34" charset="0"/>
                <a:cs typeface="Segoe UI" panose="020B0502040204020203" pitchFamily="34" charset="0"/>
              </a:rPr>
              <a:t>Ability to generate a single SQL query that’s going to be executed on the data source side!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endParaRPr lang="en-NZ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B7932-D81F-4C1A-A3C8-6A0620A36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37E436-6A7F-42A6-BA03-6962FC585A1F}"/>
              </a:ext>
            </a:extLst>
          </p:cNvPr>
          <p:cNvSpPr txBox="1"/>
          <p:nvPr/>
        </p:nvSpPr>
        <p:spPr>
          <a:xfrm>
            <a:off x="1627549" y="6122764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3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686F-83F7-445E-B48C-2F5B5FF4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Query Folding and Data Sources</a:t>
            </a:r>
            <a:endParaRPr lang="en-NZ" dirty="0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A90F-1C36-4389-ABDB-BEA00743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27" y="1983398"/>
            <a:ext cx="8800750" cy="21339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Relational database engines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Odata</a:t>
            </a: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, SSAS, </a:t>
            </a:r>
            <a:r>
              <a:rPr lang="en-NZ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Sharepoint</a:t>
            </a:r>
            <a:r>
              <a:rPr lang="en-NZ" sz="3200" dirty="0">
                <a:latin typeface="Segoe UI" panose="020B0502040204020203" pitchFamily="34" charset="0"/>
                <a:cs typeface="Segoe UI" panose="020B0502040204020203" pitchFamily="34" charset="0"/>
              </a:rPr>
              <a:t> lists, Exchange, AD…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NZ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Some sources don’t support folding at all!</a:t>
            </a:r>
          </a:p>
          <a:p>
            <a:pPr>
              <a:buFont typeface="Wingdings" panose="05000000000000000000" pitchFamily="2" charset="2"/>
              <a:buChar char="ü"/>
            </a:pPr>
            <a:endParaRPr lang="en-NZ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7F4CD-9811-4934-A5AF-1566CE0F3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4" y="4754881"/>
            <a:ext cx="2116353" cy="1029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C4D95-CB2B-496F-AF0F-2EF9FDA6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57" y="4754881"/>
            <a:ext cx="2116353" cy="1559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9D1617-42C2-428B-B21B-B372A0D8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70" y="4729626"/>
            <a:ext cx="1889361" cy="1259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83E06-763F-4BED-965F-9F1E9BAFA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91" y="5251835"/>
            <a:ext cx="2352326" cy="532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038F9A-084A-484D-843A-CE365621A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477" y="5136607"/>
            <a:ext cx="1908510" cy="763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DBF2F-2375-4A85-AE4F-004BB87D0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55" y="4094541"/>
            <a:ext cx="2941478" cy="1838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206CF2-5C48-4161-A33B-FA6AFD70D4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51" y="3959604"/>
            <a:ext cx="4393729" cy="2133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CF6467-2576-4E8D-A750-98A99A4C72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" y="5979253"/>
            <a:ext cx="1073876" cy="656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90FE77-F795-4018-9634-6B14761F7AE8}"/>
              </a:ext>
            </a:extLst>
          </p:cNvPr>
          <p:cNvSpPr txBox="1"/>
          <p:nvPr/>
        </p:nvSpPr>
        <p:spPr>
          <a:xfrm>
            <a:off x="1627549" y="6122764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9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PPC-SpeakerPPT_TEMPLATE_2023-07-31" id="{F53FAABA-2902-4655-8CC1-049DCCC3B39F}" vid="{7079305C-6CF6-4530-9AEA-EAEE38A7C7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2239</TotalTime>
  <Words>597</Words>
  <Application>Microsoft Office PowerPoint</Application>
  <PresentationFormat>Widescreen</PresentationFormat>
  <Paragraphs>121</Paragraphs>
  <Slides>21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Segoe</vt:lpstr>
      <vt:lpstr>Segoe UI</vt:lpstr>
      <vt:lpstr>Segoe UI Black</vt:lpstr>
      <vt:lpstr>Wingdings</vt:lpstr>
      <vt:lpstr>Office Theme</vt:lpstr>
      <vt:lpstr>2_Office Theme</vt:lpstr>
      <vt:lpstr>PowerPoint Presentation</vt:lpstr>
      <vt:lpstr>PowerPoint Presentation</vt:lpstr>
      <vt:lpstr>Fold on tight – Understanding Power BI Query Folding in 20 minutes!</vt:lpstr>
      <vt:lpstr>PowerPoint Presentation</vt:lpstr>
      <vt:lpstr>Contents at Glance</vt:lpstr>
      <vt:lpstr>Data Shaping</vt:lpstr>
      <vt:lpstr>Power Query</vt:lpstr>
      <vt:lpstr>What is Query Folding?</vt:lpstr>
      <vt:lpstr>Query Folding and Data Sources</vt:lpstr>
      <vt:lpstr>Query Folding and Data Transformations</vt:lpstr>
      <vt:lpstr>Query Folding – why should I care?</vt:lpstr>
      <vt:lpstr>How do you know if the query folds?</vt:lpstr>
      <vt:lpstr>Devil is in the details!</vt:lpstr>
      <vt:lpstr>Query folding – why should I care? </vt:lpstr>
      <vt:lpstr>Query folding</vt:lpstr>
      <vt:lpstr>Query folding</vt:lpstr>
      <vt:lpstr>Where to go from here?</vt:lpstr>
      <vt:lpstr>Session Feedback Surveys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Rad</dc:creator>
  <cp:lastModifiedBy>Nikola Ilic</cp:lastModifiedBy>
  <cp:revision>53</cp:revision>
  <dcterms:created xsi:type="dcterms:W3CDTF">2021-02-09T06:10:37Z</dcterms:created>
  <dcterms:modified xsi:type="dcterms:W3CDTF">2023-10-03T12:39:00Z</dcterms:modified>
</cp:coreProperties>
</file>